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6" r:id="rId2"/>
    <p:sldId id="257" r:id="rId3"/>
    <p:sldId id="258" r:id="rId4"/>
    <p:sldId id="259" r:id="rId5"/>
    <p:sldId id="260" r:id="rId6"/>
    <p:sldId id="269" r:id="rId7"/>
    <p:sldId id="261" r:id="rId8"/>
    <p:sldId id="262" r:id="rId9"/>
    <p:sldId id="270" r:id="rId10"/>
    <p:sldId id="263" r:id="rId11"/>
    <p:sldId id="264" r:id="rId12"/>
    <p:sldId id="265" r:id="rId13"/>
    <p:sldId id="266"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F7B0A5-E7E2-4076-B5EE-B5044FC93BC4}" type="datetimeFigureOut">
              <a:rPr lang="en-GB" smtClean="0"/>
              <a:t>15/04/2020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C9AD15-EF85-4D17-9A71-1D237D297203}" type="slidenum">
              <a:rPr lang="en-GB" smtClean="0"/>
              <a:t>‹#›</a:t>
            </a:fld>
            <a:endParaRPr lang="en-GB"/>
          </a:p>
        </p:txBody>
      </p:sp>
    </p:spTree>
    <p:extLst>
      <p:ext uri="{BB962C8B-B14F-4D97-AF65-F5344CB8AC3E}">
        <p14:creationId xmlns:p14="http://schemas.microsoft.com/office/powerpoint/2010/main" val="2111266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start</a:t>
            </a:r>
            <a:r>
              <a:rPr lang="en-US" baseline="0" dirty="0" smtClean="0"/>
              <a:t> this presentation by pointing out that stairs is among the key architectural structures and designs that have existed for many centuries. As shown in these photos, the first stairs were not elegant or complex as those that we have today. However, this evolution of staircase construction depicts how architecture has also changed over the centuries. This presentation shows the historical changes of staircase construction and the various types of stairs that we have had in the human history. </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2</a:t>
            </a:fld>
            <a:endParaRPr lang="en-GB"/>
          </a:p>
        </p:txBody>
      </p:sp>
    </p:spTree>
    <p:extLst>
      <p:ext uri="{BB962C8B-B14F-4D97-AF65-F5344CB8AC3E}">
        <p14:creationId xmlns:p14="http://schemas.microsoft.com/office/powerpoint/2010/main" val="3812948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stairs in histor</a:t>
            </a:r>
            <a:r>
              <a:rPr lang="en-US" baseline="0" dirty="0" smtClean="0"/>
              <a:t>y were made of wood trunks fitted together to help in acquiring strategic positions for survival. In other words, these stairs were not meant to carry large load or heavy things. Instead, they were meant to serve some basic functions like overcome simple difficulties like terrain or valleys. As the picture above shows, these kinds of stairs were not complex or sophisticated because they employed simple and available materials. </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3</a:t>
            </a:fld>
            <a:endParaRPr lang="en-GB"/>
          </a:p>
        </p:txBody>
      </p:sp>
    </p:spTree>
    <p:extLst>
      <p:ext uri="{BB962C8B-B14F-4D97-AF65-F5344CB8AC3E}">
        <p14:creationId xmlns:p14="http://schemas.microsoft.com/office/powerpoint/2010/main" val="1028965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stone stairs were also among the earliest staircase designs in the human history. Like the wood trunk stairs, they were not sophisticated even though they served great purpose. These stairs were mainly used to climb mountains or hills when people visited sacred places. These stairs were used in China, where people visited the mountain tops where they went to pray. </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4</a:t>
            </a:fld>
            <a:endParaRPr lang="en-GB"/>
          </a:p>
        </p:txBody>
      </p:sp>
    </p:spTree>
    <p:extLst>
      <p:ext uri="{BB962C8B-B14F-4D97-AF65-F5344CB8AC3E}">
        <p14:creationId xmlns:p14="http://schemas.microsoft.com/office/powerpoint/2010/main" val="3082449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the second millennium,</a:t>
            </a:r>
            <a:r>
              <a:rPr lang="en-US" baseline="0" dirty="0" smtClean="0"/>
              <a:t> advanced constructions were witnessed as more need emerged. For example, the photos shown above are among the concrete stairs constructed in the castles and palaces with one main reason, for military reasons. These stairs were strong and allowed the soldiers to defend the castles. The spiral concrete stairs shown in the second photo above shows the military tactical measure taken by the kings during this period to place their soldiers at a top advantage position when fighting with the swords (Elevestair.com)</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5</a:t>
            </a:fld>
            <a:endParaRPr lang="en-GB"/>
          </a:p>
        </p:txBody>
      </p:sp>
    </p:spTree>
    <p:extLst>
      <p:ext uri="{BB962C8B-B14F-4D97-AF65-F5344CB8AC3E}">
        <p14:creationId xmlns:p14="http://schemas.microsoft.com/office/powerpoint/2010/main" val="830742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photos</a:t>
            </a:r>
            <a:r>
              <a:rPr lang="en-US" baseline="0" dirty="0" smtClean="0"/>
              <a:t> shows some of the stairs built during the renaissance age. The second stairs was built by Diego de </a:t>
            </a:r>
            <a:r>
              <a:rPr lang="en-US" baseline="0" dirty="0" err="1" smtClean="0"/>
              <a:t>Siloe</a:t>
            </a:r>
            <a:r>
              <a:rPr lang="en-US" baseline="0" dirty="0" smtClean="0"/>
              <a:t> in 1519 and the third stairs designed by Michelangelo in 1524 (Kuiper, 2020). Unlike the traditional stairs that were built on wood trunks, stairs in this age advanced the use of stone and marble that started in the second millennium. This was due to the durability and stability advantages that the concrete stairs presented than the wood stairs. </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6</a:t>
            </a:fld>
            <a:endParaRPr lang="en-GB"/>
          </a:p>
        </p:txBody>
      </p:sp>
    </p:spTree>
    <p:extLst>
      <p:ext uri="{BB962C8B-B14F-4D97-AF65-F5344CB8AC3E}">
        <p14:creationId xmlns:p14="http://schemas.microsoft.com/office/powerpoint/2010/main" val="3825975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modern</a:t>
            </a:r>
            <a:r>
              <a:rPr lang="en-US" baseline="0" dirty="0" smtClean="0"/>
              <a:t> age saw advancement in the construction of stairs. Iron and steel became a major component in the construction of stairs. With the advancement of constructions, staircase designers became more engaged with the materials that could meet their client’s needs. For example, the above photos shows the spiral staircases made from metals, iron or steel. The flights of the stairs have been constructed to include a number of turns that may only be possible with the materials that can easily or forcefully bent like metals. </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7</a:t>
            </a:fld>
            <a:endParaRPr lang="en-GB"/>
          </a:p>
        </p:txBody>
      </p:sp>
    </p:spTree>
    <p:extLst>
      <p:ext uri="{BB962C8B-B14F-4D97-AF65-F5344CB8AC3E}">
        <p14:creationId xmlns:p14="http://schemas.microsoft.com/office/powerpoint/2010/main" val="391342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Timber</a:t>
            </a:r>
            <a:r>
              <a:rPr lang="en-US" baseline="0" dirty="0" smtClean="0"/>
              <a:t> has changed the way staircases are designed and constructed. Compared to the old timber staircases, the modern staircases are advanced and complex as shown in the above photos. The first stairs shows how wooden fascia board can be used to construct a stairs. The fascia board serves a great purpose because it covers up the trimmers as well as joists exposed to stairwell openings. The edges have been </a:t>
            </a:r>
            <a:r>
              <a:rPr lang="en-US" baseline="0" dirty="0" err="1" smtClean="0"/>
              <a:t>moulded</a:t>
            </a:r>
            <a:r>
              <a:rPr lang="en-US" baseline="0" dirty="0" smtClean="0"/>
              <a:t> to give the staircase a clearer look. </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8</a:t>
            </a:fld>
            <a:endParaRPr lang="en-GB"/>
          </a:p>
        </p:txBody>
      </p:sp>
    </p:spTree>
    <p:extLst>
      <p:ext uri="{BB962C8B-B14F-4D97-AF65-F5344CB8AC3E}">
        <p14:creationId xmlns:p14="http://schemas.microsoft.com/office/powerpoint/2010/main" val="4174656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Metals have</a:t>
            </a:r>
            <a:r>
              <a:rPr lang="en-US" baseline="0" dirty="0" smtClean="0"/>
              <a:t> become the main material in the construction of various designs of staircases. These stairs are fabricated from iron or steel metals. They are mainly used in the areas where safety is a concern. For example, in a factory where employees need to be protected from falling. Also, they can be used in the construction of residential buildings for their strength. In the residential stairs, metals can be used for both exterior and interior use because they can be welded to suit the client’s desired model as shown in the above photos.</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9</a:t>
            </a:fld>
            <a:endParaRPr lang="en-GB"/>
          </a:p>
        </p:txBody>
      </p:sp>
    </p:spTree>
    <p:extLst>
      <p:ext uri="{BB962C8B-B14F-4D97-AF65-F5344CB8AC3E}">
        <p14:creationId xmlns:p14="http://schemas.microsoft.com/office/powerpoint/2010/main" val="4049815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photos present</a:t>
            </a:r>
            <a:r>
              <a:rPr lang="en-US" baseline="0" dirty="0" smtClean="0"/>
              <a:t> how construction of stairs can combine the use of both metals and timber or wood. This is another sophisticated structure that shows the advancement of staircases in the modern era. These materials are becoming common today because of their features. The stairs constructed using metal and timber can take a few days or hours compared to the concrete one, which may take days to complete. Secondly, combined together, they are more durable than when timber is used alone. Their lightweight features also make them suitable for interior stairs in the residential houses. </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10</a:t>
            </a:fld>
            <a:endParaRPr lang="en-GB"/>
          </a:p>
        </p:txBody>
      </p:sp>
    </p:spTree>
    <p:extLst>
      <p:ext uri="{BB962C8B-B14F-4D97-AF65-F5344CB8AC3E}">
        <p14:creationId xmlns:p14="http://schemas.microsoft.com/office/powerpoint/2010/main" val="3679856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shown in</a:t>
            </a:r>
            <a:r>
              <a:rPr lang="en-US" baseline="0" dirty="0" smtClean="0"/>
              <a:t> these photos, metal and concrete stairs are becoming common in most of the modern constructions. This is because they can be used in the interior and exterior staircase construction as depicted in the photos. The first stairs shows the exterior use and the other two shows the interior use. The interior is applicable in the construction where tall buildings are constructed with a stairs. The combination of the metals and concrete reduces the weight of the stairs that would reduce the stability of the whole building if concrete stairs were used alone. As shown, the concrete is filled in steel grating. These stairs are also better than the wood kinds because they are fire resistant. </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11</a:t>
            </a:fld>
            <a:endParaRPr lang="en-GB"/>
          </a:p>
        </p:txBody>
      </p:sp>
    </p:spTree>
    <p:extLst>
      <p:ext uri="{BB962C8B-B14F-4D97-AF65-F5344CB8AC3E}">
        <p14:creationId xmlns:p14="http://schemas.microsoft.com/office/powerpoint/2010/main" val="4225857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Compared to</a:t>
            </a:r>
            <a:r>
              <a:rPr lang="en-US" baseline="0" dirty="0" smtClean="0"/>
              <a:t> the stairs made from wood or concrete materials, metal stairs are better because they offer more durability and lightweight appearance that can be used in the construction of tall buildings. Concrete stairs add more weight to the building which may reduce the stability of tall buildings. Timber or wood stairs, on the other hand are difficult to weld to fit a certain shape or model. Also, wood stairs are not as much resistant to fire as metal stairs. </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12</a:t>
            </a:fld>
            <a:endParaRPr lang="en-GB"/>
          </a:p>
        </p:txBody>
      </p:sp>
    </p:spTree>
    <p:extLst>
      <p:ext uri="{BB962C8B-B14F-4D97-AF65-F5344CB8AC3E}">
        <p14:creationId xmlns:p14="http://schemas.microsoft.com/office/powerpoint/2010/main" val="2529333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presentation concludes by comparing the various types of stairs that we have had in history. At first, the wood stairs were popular because they were the materials available at the moment. However, they are still used today because they present better features that architects need to complete the desired designs of houses or constructions.</a:t>
            </a:r>
            <a:endParaRPr lang="en-GB" dirty="0"/>
          </a:p>
        </p:txBody>
      </p:sp>
      <p:sp>
        <p:nvSpPr>
          <p:cNvPr id="4" name="Slide Number Placeholder 3"/>
          <p:cNvSpPr>
            <a:spLocks noGrp="1"/>
          </p:cNvSpPr>
          <p:nvPr>
            <p:ph type="sldNum" sz="quarter" idx="10"/>
          </p:nvPr>
        </p:nvSpPr>
        <p:spPr/>
        <p:txBody>
          <a:bodyPr/>
          <a:lstStyle/>
          <a:p>
            <a:fld id="{EBC9AD15-EF85-4D17-9A71-1D237D297203}" type="slidenum">
              <a:rPr lang="en-GB" smtClean="0"/>
              <a:t>13</a:t>
            </a:fld>
            <a:endParaRPr lang="en-GB"/>
          </a:p>
        </p:txBody>
      </p:sp>
    </p:spTree>
    <p:extLst>
      <p:ext uri="{BB962C8B-B14F-4D97-AF65-F5344CB8AC3E}">
        <p14:creationId xmlns:p14="http://schemas.microsoft.com/office/powerpoint/2010/main" val="2657865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D69E6D4-CE4C-4F9B-BB05-A32E67A2F150}" type="datetimeFigureOut">
              <a:rPr lang="en-GB" smtClean="0"/>
              <a:t>15/04/2020</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CA2C45E-0763-4445-BDCB-798E99FCFA8B}"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D69E6D4-CE4C-4F9B-BB05-A32E67A2F150}"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3CA2C45E-0763-4445-BDCB-798E99FCFA8B}"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7D69E6D4-CE4C-4F9B-BB05-A32E67A2F150}" type="datetimeFigureOut">
              <a:rPr lang="en-GB" smtClean="0"/>
              <a:t>15/04/2020</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CA2C45E-0763-4445-BDCB-798E99FCFA8B}"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D69E6D4-CE4C-4F9B-BB05-A32E67A2F150}" type="datetimeFigureOut">
              <a:rPr lang="en-GB" smtClean="0"/>
              <a:t>15/04/2020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A2C45E-0763-4445-BDCB-798E99FCFA8B}"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D69E6D4-CE4C-4F9B-BB05-A32E67A2F150}" type="datetimeFigureOut">
              <a:rPr lang="en-GB" smtClean="0"/>
              <a:t>15/04/2020</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CA2C45E-0763-4445-BDCB-798E99FCFA8B}"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D69E6D4-CE4C-4F9B-BB05-A32E67A2F150}" type="datetimeFigureOut">
              <a:rPr lang="en-GB" smtClean="0"/>
              <a:t>15/04/2020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3CA2C45E-0763-4445-BDCB-798E99FCFA8B}"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D69E6D4-CE4C-4F9B-BB05-A32E67A2F150}" type="datetimeFigureOut">
              <a:rPr lang="en-GB" smtClean="0"/>
              <a:t>15/04/2020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CA2C45E-0763-4445-BDCB-798E99FCFA8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CA2C45E-0763-4445-BDCB-798E99FCFA8B}"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7D69E6D4-CE4C-4F9B-BB05-A32E67A2F150}" type="datetimeFigureOut">
              <a:rPr lang="en-GB" smtClean="0"/>
              <a:t>15/04/2020</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3CA2C45E-0763-4445-BDCB-798E99FCFA8B}"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D69E6D4-CE4C-4F9B-BB05-A32E67A2F150}" type="datetimeFigureOut">
              <a:rPr lang="en-GB" smtClean="0"/>
              <a:t>15/04/2020</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69E6D4-CE4C-4F9B-BB05-A32E67A2F150}"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A2C45E-0763-4445-BDCB-798E99FCFA8B}"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3CA2C45E-0763-4445-BDCB-798E99FCFA8B}"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69E6D4-CE4C-4F9B-BB05-A32E67A2F150}"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D69E6D4-CE4C-4F9B-BB05-A32E67A2F150}" type="datetimeFigureOut">
              <a:rPr lang="en-GB" smtClean="0"/>
              <a:t>15/04/2020</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CA2C45E-0763-4445-BDCB-798E99FCFA8B}"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cap="none" dirty="0" smtClean="0"/>
              <a:t>Student’s Name </a:t>
            </a:r>
          </a:p>
          <a:p>
            <a:r>
              <a:rPr lang="en-US" cap="none" dirty="0" smtClean="0"/>
              <a:t>University Department </a:t>
            </a:r>
          </a:p>
          <a:p>
            <a:r>
              <a:rPr lang="en-US" cap="none" dirty="0" smtClean="0"/>
              <a:t>Course Name/Number </a:t>
            </a:r>
          </a:p>
          <a:p>
            <a:r>
              <a:rPr lang="en-US" cap="none" dirty="0" smtClean="0"/>
              <a:t>Professor’s Name </a:t>
            </a:r>
          </a:p>
          <a:p>
            <a:r>
              <a:rPr lang="en-US" cap="none" dirty="0" smtClean="0"/>
              <a:t>Date </a:t>
            </a:r>
            <a:endParaRPr lang="en-GB" cap="none" dirty="0"/>
          </a:p>
        </p:txBody>
      </p:sp>
      <p:sp>
        <p:nvSpPr>
          <p:cNvPr id="2" name="Title 1"/>
          <p:cNvSpPr>
            <a:spLocks noGrp="1"/>
          </p:cNvSpPr>
          <p:nvPr>
            <p:ph type="ctrTitle"/>
          </p:nvPr>
        </p:nvSpPr>
        <p:spPr/>
        <p:txBody>
          <a:bodyPr/>
          <a:lstStyle/>
          <a:p>
            <a:r>
              <a:rPr lang="en-US" dirty="0" smtClean="0"/>
              <a:t>Stairs History and Kinds </a:t>
            </a:r>
            <a:endParaRPr lang="en-GB" dirty="0"/>
          </a:p>
        </p:txBody>
      </p:sp>
    </p:spTree>
    <p:extLst>
      <p:ext uri="{BB962C8B-B14F-4D97-AF65-F5344CB8AC3E}">
        <p14:creationId xmlns:p14="http://schemas.microsoft.com/office/powerpoint/2010/main" val="2337475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GB" dirty="0"/>
          </a:p>
        </p:txBody>
      </p:sp>
      <p:sp>
        <p:nvSpPr>
          <p:cNvPr id="3" name="Content Placeholder 2"/>
          <p:cNvSpPr>
            <a:spLocks noGrp="1"/>
          </p:cNvSpPr>
          <p:nvPr>
            <p:ph sz="quarter" idx="1"/>
          </p:nvPr>
        </p:nvSpPr>
        <p:spPr/>
        <p:txBody>
          <a:bodyPr/>
          <a:lstStyle/>
          <a:p>
            <a:r>
              <a:rPr lang="en-US" dirty="0" smtClean="0"/>
              <a:t>Stairs are the oldest architectural structures in human history </a:t>
            </a:r>
          </a:p>
          <a:p>
            <a:r>
              <a:rPr lang="en-US" dirty="0" smtClean="0"/>
              <a:t>However, they have changed over the years</a:t>
            </a:r>
          </a:p>
          <a:p>
            <a:r>
              <a:rPr lang="en-US" dirty="0" smtClean="0"/>
              <a:t>Examine the following changes</a:t>
            </a:r>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494" y="3505200"/>
            <a:ext cx="3124200" cy="2819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5552" y="3420034"/>
            <a:ext cx="2756648" cy="290456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2200" y="3505200"/>
            <a:ext cx="2743200" cy="2923822"/>
          </a:xfrm>
          <a:prstGeom prst="rect">
            <a:avLst/>
          </a:prstGeom>
        </p:spPr>
      </p:pic>
    </p:spTree>
    <p:extLst>
      <p:ext uri="{BB962C8B-B14F-4D97-AF65-F5344CB8AC3E}">
        <p14:creationId xmlns:p14="http://schemas.microsoft.com/office/powerpoint/2010/main" val="4020898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Stairs </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History shows that the first stairs were made of wood</a:t>
            </a:r>
          </a:p>
          <a:p>
            <a:r>
              <a:rPr lang="en-US" dirty="0" smtClean="0"/>
              <a:t>The wood trunks were fitted together </a:t>
            </a:r>
          </a:p>
          <a:p>
            <a:r>
              <a:rPr lang="en-US" dirty="0" smtClean="0"/>
              <a:t>Such stairs were used to acquire strategic positions for survival </a:t>
            </a:r>
          </a:p>
          <a:p>
            <a:r>
              <a:rPr lang="en-US" dirty="0" smtClean="0"/>
              <a:t>These kinds of stairs were </a:t>
            </a:r>
          </a:p>
          <a:p>
            <a:pPr marL="0" indent="0">
              <a:buNone/>
            </a:pPr>
            <a:r>
              <a:rPr lang="en-US" dirty="0"/>
              <a:t>m</a:t>
            </a:r>
            <a:r>
              <a:rPr lang="en-US" dirty="0" smtClean="0"/>
              <a:t>ade about 6,000 years</a:t>
            </a:r>
          </a:p>
          <a:p>
            <a:pPr marL="0" indent="0">
              <a:buNone/>
            </a:pPr>
            <a:r>
              <a:rPr lang="en-US" dirty="0" smtClean="0"/>
              <a:t>before Christ (Elevestairs.com)</a:t>
            </a:r>
            <a:endParaRPr lang="en-US" dirty="0"/>
          </a:p>
          <a:p>
            <a:r>
              <a:rPr lang="en-US" dirty="0" smtClean="0"/>
              <a:t>They were used to perform </a:t>
            </a:r>
          </a:p>
          <a:p>
            <a:pPr marL="0" indent="0">
              <a:buNone/>
            </a:pPr>
            <a:r>
              <a:rPr lang="en-US" dirty="0" smtClean="0"/>
              <a:t>Simple tasks to pass difficulties</a:t>
            </a:r>
          </a:p>
          <a:p>
            <a:pPr marL="0" indent="0">
              <a:buNone/>
            </a:pPr>
            <a:r>
              <a:rPr lang="en-US" dirty="0" smtClean="0"/>
              <a:t>Thus, their simple feature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3048000"/>
            <a:ext cx="3695700" cy="3352800"/>
          </a:xfrm>
          <a:prstGeom prst="rect">
            <a:avLst/>
          </a:prstGeom>
        </p:spPr>
      </p:pic>
    </p:spTree>
    <p:extLst>
      <p:ext uri="{BB962C8B-B14F-4D97-AF65-F5344CB8AC3E}">
        <p14:creationId xmlns:p14="http://schemas.microsoft.com/office/powerpoint/2010/main" val="2518923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Stone Stairs  </a:t>
            </a:r>
            <a:endParaRPr lang="en-GB" dirty="0"/>
          </a:p>
        </p:txBody>
      </p:sp>
      <p:sp>
        <p:nvSpPr>
          <p:cNvPr id="3" name="Content Placeholder 2"/>
          <p:cNvSpPr>
            <a:spLocks noGrp="1"/>
          </p:cNvSpPr>
          <p:nvPr>
            <p:ph sz="quarter" idx="1"/>
          </p:nvPr>
        </p:nvSpPr>
        <p:spPr/>
        <p:txBody>
          <a:bodyPr/>
          <a:lstStyle/>
          <a:p>
            <a:r>
              <a:rPr lang="en-US" dirty="0" smtClean="0"/>
              <a:t>Apart from the wood stairs, stones stairs were also used</a:t>
            </a:r>
          </a:p>
          <a:p>
            <a:r>
              <a:rPr lang="en-US" dirty="0" smtClean="0"/>
              <a:t>They were among the early stairs used </a:t>
            </a:r>
          </a:p>
          <a:p>
            <a:r>
              <a:rPr lang="en-US" dirty="0" smtClean="0"/>
              <a:t>They were not complex </a:t>
            </a:r>
          </a:p>
          <a:p>
            <a:r>
              <a:rPr lang="en-US" dirty="0" smtClean="0"/>
              <a:t>Used mainly by the religious groups</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886200"/>
            <a:ext cx="4114800" cy="280396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1682" y="3886200"/>
            <a:ext cx="4567518" cy="2803960"/>
          </a:xfrm>
          <a:prstGeom prst="rect">
            <a:avLst/>
          </a:prstGeom>
        </p:spPr>
      </p:pic>
    </p:spTree>
    <p:extLst>
      <p:ext uri="{BB962C8B-B14F-4D97-AF65-F5344CB8AC3E}">
        <p14:creationId xmlns:p14="http://schemas.microsoft.com/office/powerpoint/2010/main" val="3699835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fontScale="90000"/>
          </a:bodyPr>
          <a:lstStyle/>
          <a:p>
            <a:r>
              <a:rPr lang="en-US" dirty="0" smtClean="0"/>
              <a:t>Stairs in the Second Millennium to Renaissance Period </a:t>
            </a:r>
            <a:endParaRPr lang="en-GB" dirty="0"/>
          </a:p>
        </p:txBody>
      </p:sp>
      <p:sp>
        <p:nvSpPr>
          <p:cNvPr id="3" name="Content Placeholder 2"/>
          <p:cNvSpPr>
            <a:spLocks noGrp="1"/>
          </p:cNvSpPr>
          <p:nvPr>
            <p:ph sz="quarter" idx="1"/>
          </p:nvPr>
        </p:nvSpPr>
        <p:spPr/>
        <p:txBody>
          <a:bodyPr/>
          <a:lstStyle/>
          <a:p>
            <a:r>
              <a:rPr lang="en-US" dirty="0" smtClean="0"/>
              <a:t>This period started witnessing advanced architectural designs </a:t>
            </a:r>
          </a:p>
          <a:p>
            <a:r>
              <a:rPr lang="en-US" dirty="0" smtClean="0"/>
              <a:t>Stairs were made from concrete or blocks</a:t>
            </a:r>
          </a:p>
          <a:p>
            <a:r>
              <a:rPr lang="en-US" dirty="0" smtClean="0"/>
              <a:t>Mainly used in the construction of palaces and castles </a:t>
            </a:r>
          </a:p>
          <a:p>
            <a:r>
              <a:rPr lang="en-US" dirty="0" smtClean="0"/>
              <a:t>Constructed for military purposes </a:t>
            </a:r>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3467100"/>
            <a:ext cx="3048000" cy="28575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286250"/>
            <a:ext cx="4953000" cy="2400300"/>
          </a:xfrm>
          <a:prstGeom prst="rect">
            <a:avLst/>
          </a:prstGeom>
        </p:spPr>
      </p:pic>
    </p:spTree>
    <p:extLst>
      <p:ext uri="{BB962C8B-B14F-4D97-AF65-F5344CB8AC3E}">
        <p14:creationId xmlns:p14="http://schemas.microsoft.com/office/powerpoint/2010/main" val="10474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Renaissance Period </a:t>
            </a:r>
            <a:endParaRPr lang="en-GB" dirty="0"/>
          </a:p>
        </p:txBody>
      </p:sp>
      <p:sp>
        <p:nvSpPr>
          <p:cNvPr id="3" name="Content Placeholder 2"/>
          <p:cNvSpPr>
            <a:spLocks noGrp="1"/>
          </p:cNvSpPr>
          <p:nvPr>
            <p:ph sz="quarter" idx="1"/>
          </p:nvPr>
        </p:nvSpPr>
        <p:spPr/>
        <p:txBody>
          <a:bodyPr/>
          <a:lstStyle/>
          <a:p>
            <a:r>
              <a:rPr lang="en-US" dirty="0" smtClean="0"/>
              <a:t>Stairs were complex and sophisticated </a:t>
            </a:r>
          </a:p>
          <a:p>
            <a:r>
              <a:rPr lang="en-US" dirty="0" smtClean="0"/>
              <a:t>Most stairs were built using concrete and blocks</a:t>
            </a:r>
          </a:p>
          <a:p>
            <a:r>
              <a:rPr lang="en-US" dirty="0" smtClean="0"/>
              <a:t>Importance of stairs became clear in the construction of buildings</a:t>
            </a:r>
          </a:p>
          <a:p>
            <a:r>
              <a:rPr lang="en-US" dirty="0" smtClean="0"/>
              <a:t>Mainly adopted due to their durability and strength</a:t>
            </a:r>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3962400"/>
            <a:ext cx="3682148" cy="2438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3148" y="3962400"/>
            <a:ext cx="2413852" cy="24384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1141" y="3962399"/>
            <a:ext cx="2445176" cy="2600325"/>
          </a:xfrm>
          <a:prstGeom prst="rect">
            <a:avLst/>
          </a:prstGeom>
        </p:spPr>
      </p:pic>
    </p:spTree>
    <p:extLst>
      <p:ext uri="{BB962C8B-B14F-4D97-AF65-F5344CB8AC3E}">
        <p14:creationId xmlns:p14="http://schemas.microsoft.com/office/powerpoint/2010/main" val="1516551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Stairs in the Modern Period </a:t>
            </a:r>
            <a:endParaRPr lang="en-GB" dirty="0"/>
          </a:p>
        </p:txBody>
      </p:sp>
      <p:sp>
        <p:nvSpPr>
          <p:cNvPr id="3" name="Content Placeholder 2"/>
          <p:cNvSpPr>
            <a:spLocks noGrp="1"/>
          </p:cNvSpPr>
          <p:nvPr>
            <p:ph sz="quarter" idx="1"/>
          </p:nvPr>
        </p:nvSpPr>
        <p:spPr/>
        <p:txBody>
          <a:bodyPr/>
          <a:lstStyle/>
          <a:p>
            <a:r>
              <a:rPr lang="en-US" dirty="0" smtClean="0"/>
              <a:t>Stairs built in the beginning of nineteenth century</a:t>
            </a:r>
          </a:p>
          <a:p>
            <a:r>
              <a:rPr lang="en-US" dirty="0" smtClean="0"/>
              <a:t>This period was also called the golden age of stair construction </a:t>
            </a:r>
          </a:p>
          <a:p>
            <a:r>
              <a:rPr lang="en-US" dirty="0" smtClean="0"/>
              <a:t>Stairs were complex and advanced </a:t>
            </a:r>
          </a:p>
          <a:p>
            <a:r>
              <a:rPr lang="en-US" dirty="0" smtClean="0"/>
              <a:t>Stairs were designed with complex features </a:t>
            </a:r>
          </a:p>
          <a:p>
            <a:r>
              <a:rPr lang="en-US" dirty="0" smtClean="0"/>
              <a:t>Metal staircases became common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419600"/>
            <a:ext cx="3429000" cy="213371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5800" y="4419600"/>
            <a:ext cx="3759200" cy="2133710"/>
          </a:xfrm>
          <a:prstGeom prst="rect">
            <a:avLst/>
          </a:prstGeom>
        </p:spPr>
      </p:pic>
    </p:spTree>
    <p:extLst>
      <p:ext uri="{BB962C8B-B14F-4D97-AF65-F5344CB8AC3E}">
        <p14:creationId xmlns:p14="http://schemas.microsoft.com/office/powerpoint/2010/main" val="3107205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Timber Stairs in the Modern Period </a:t>
            </a:r>
            <a:endParaRPr lang="en-GB" dirty="0"/>
          </a:p>
        </p:txBody>
      </p:sp>
      <p:sp>
        <p:nvSpPr>
          <p:cNvPr id="3" name="Content Placeholder 2"/>
          <p:cNvSpPr>
            <a:spLocks noGrp="1"/>
          </p:cNvSpPr>
          <p:nvPr>
            <p:ph sz="quarter" idx="1"/>
          </p:nvPr>
        </p:nvSpPr>
        <p:spPr/>
        <p:txBody>
          <a:bodyPr/>
          <a:lstStyle/>
          <a:p>
            <a:r>
              <a:rPr lang="en-US" dirty="0" smtClean="0"/>
              <a:t>Timber stairs are still common in the modern society </a:t>
            </a:r>
          </a:p>
          <a:p>
            <a:r>
              <a:rPr lang="en-US" dirty="0" smtClean="0"/>
              <a:t>Constructed from timber boards</a:t>
            </a:r>
          </a:p>
          <a:p>
            <a:r>
              <a:rPr lang="en-US" dirty="0" smtClean="0"/>
              <a:t>Common due to their light weight and easy construction </a:t>
            </a:r>
          </a:p>
          <a:p>
            <a:r>
              <a:rPr lang="en-US" dirty="0" smtClean="0"/>
              <a:t>Timber free from fungal decay used </a:t>
            </a:r>
          </a:p>
          <a:p>
            <a:r>
              <a:rPr lang="en-US" dirty="0" smtClean="0"/>
              <a:t>Poor fire resistance timber commonly used </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334256"/>
            <a:ext cx="4114800" cy="233172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4334256"/>
            <a:ext cx="4419600" cy="2331720"/>
          </a:xfrm>
          <a:prstGeom prst="rect">
            <a:avLst/>
          </a:prstGeom>
        </p:spPr>
      </p:pic>
    </p:spTree>
    <p:extLst>
      <p:ext uri="{BB962C8B-B14F-4D97-AF65-F5344CB8AC3E}">
        <p14:creationId xmlns:p14="http://schemas.microsoft.com/office/powerpoint/2010/main" val="232986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Metal Stairs</a:t>
            </a:r>
            <a:endParaRPr lang="en-GB" dirty="0"/>
          </a:p>
        </p:txBody>
      </p:sp>
      <p:sp>
        <p:nvSpPr>
          <p:cNvPr id="3" name="Content Placeholder 2"/>
          <p:cNvSpPr>
            <a:spLocks noGrp="1"/>
          </p:cNvSpPr>
          <p:nvPr>
            <p:ph sz="quarter" idx="1"/>
          </p:nvPr>
        </p:nvSpPr>
        <p:spPr/>
        <p:txBody>
          <a:bodyPr/>
          <a:lstStyle/>
          <a:p>
            <a:r>
              <a:rPr lang="en-US" dirty="0" smtClean="0"/>
              <a:t>Metal stairs are fabricated from iron or steel </a:t>
            </a:r>
          </a:p>
          <a:p>
            <a:r>
              <a:rPr lang="en-US" dirty="0" smtClean="0"/>
              <a:t>Used mainly where there is need for protection </a:t>
            </a:r>
          </a:p>
          <a:p>
            <a:r>
              <a:rPr lang="en-US" dirty="0" smtClean="0"/>
              <a:t>Such as factories, </a:t>
            </a:r>
            <a:r>
              <a:rPr lang="en-US" dirty="0" err="1" smtClean="0"/>
              <a:t>godowns</a:t>
            </a:r>
            <a:r>
              <a:rPr lang="en-US" dirty="0" smtClean="0"/>
              <a:t>, or tall residential buildings </a:t>
            </a:r>
          </a:p>
          <a:p>
            <a:r>
              <a:rPr lang="en-US" dirty="0" smtClean="0"/>
              <a:t>Convenient where </a:t>
            </a:r>
          </a:p>
          <a:p>
            <a:pPr marL="0" indent="0">
              <a:buNone/>
            </a:pPr>
            <a:r>
              <a:rPr lang="en-US" dirty="0" smtClean="0"/>
              <a:t>stair angles are complex </a:t>
            </a:r>
          </a:p>
          <a:p>
            <a:r>
              <a:rPr lang="en-US" dirty="0" smtClean="0"/>
              <a:t>Metals can be </a:t>
            </a:r>
          </a:p>
          <a:p>
            <a:pPr marL="0" indent="0">
              <a:buNone/>
            </a:pPr>
            <a:r>
              <a:rPr lang="en-US" dirty="0" smtClean="0"/>
              <a:t>welded to any desired angle</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3063688"/>
            <a:ext cx="4128654" cy="356571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1" y="5396753"/>
            <a:ext cx="3733800" cy="1371600"/>
          </a:xfrm>
          <a:prstGeom prst="rect">
            <a:avLst/>
          </a:prstGeom>
        </p:spPr>
      </p:pic>
    </p:spTree>
    <p:extLst>
      <p:ext uri="{BB962C8B-B14F-4D97-AF65-F5344CB8AC3E}">
        <p14:creationId xmlns:p14="http://schemas.microsoft.com/office/powerpoint/2010/main" val="4142706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Metal vs. Wood Staircase</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Most of the modern staircases combine both wood and metals </a:t>
            </a:r>
          </a:p>
          <a:p>
            <a:r>
              <a:rPr lang="en-US" dirty="0" smtClean="0"/>
              <a:t>This is due to the complex nature of the stairs </a:t>
            </a:r>
          </a:p>
          <a:p>
            <a:r>
              <a:rPr lang="en-US" dirty="0" smtClean="0"/>
              <a:t>Used together due their lightweight features </a:t>
            </a:r>
          </a:p>
          <a:p>
            <a:r>
              <a:rPr lang="en-US" dirty="0" smtClean="0"/>
              <a:t>Construction takes few hours or days compared to concrete stairs </a:t>
            </a:r>
          </a:p>
          <a:p>
            <a:r>
              <a:rPr lang="en-US" dirty="0" smtClean="0"/>
              <a:t>Appropriate for</a:t>
            </a:r>
          </a:p>
          <a:p>
            <a:pPr marL="0" indent="0">
              <a:buNone/>
            </a:pPr>
            <a:r>
              <a:rPr lang="en-US" dirty="0"/>
              <a:t>i</a:t>
            </a:r>
            <a:r>
              <a:rPr lang="en-US" dirty="0" smtClean="0"/>
              <a:t>nterior stairs as </a:t>
            </a:r>
          </a:p>
          <a:p>
            <a:pPr marL="0" indent="0">
              <a:buNone/>
            </a:pPr>
            <a:r>
              <a:rPr lang="en-US" dirty="0"/>
              <a:t>s</a:t>
            </a:r>
            <a:r>
              <a:rPr lang="en-US" dirty="0" smtClean="0"/>
              <a:t>hown in these </a:t>
            </a:r>
          </a:p>
          <a:p>
            <a:pPr marL="0" indent="0">
              <a:buNone/>
            </a:pPr>
            <a:r>
              <a:rPr lang="en-US" dirty="0"/>
              <a:t>p</a:t>
            </a:r>
            <a:r>
              <a:rPr lang="en-US" dirty="0" smtClean="0"/>
              <a:t>hotos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6341" y="3886200"/>
            <a:ext cx="2971800" cy="267462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3935506"/>
            <a:ext cx="2844872" cy="2625314"/>
          </a:xfrm>
          <a:prstGeom prst="rect">
            <a:avLst/>
          </a:prstGeom>
        </p:spPr>
      </p:pic>
    </p:spTree>
    <p:extLst>
      <p:ext uri="{BB962C8B-B14F-4D97-AF65-F5344CB8AC3E}">
        <p14:creationId xmlns:p14="http://schemas.microsoft.com/office/powerpoint/2010/main" val="1229946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Metal vs. Concrete Stairs </a:t>
            </a:r>
            <a:endParaRPr lang="en-GB" dirty="0"/>
          </a:p>
        </p:txBody>
      </p:sp>
      <p:sp>
        <p:nvSpPr>
          <p:cNvPr id="3" name="Content Placeholder 2"/>
          <p:cNvSpPr>
            <a:spLocks noGrp="1"/>
          </p:cNvSpPr>
          <p:nvPr>
            <p:ph sz="quarter" idx="1"/>
          </p:nvPr>
        </p:nvSpPr>
        <p:spPr/>
        <p:txBody>
          <a:bodyPr/>
          <a:lstStyle/>
          <a:p>
            <a:r>
              <a:rPr lang="en-US" dirty="0" smtClean="0"/>
              <a:t>Metals can also be used together with concrete </a:t>
            </a:r>
          </a:p>
          <a:p>
            <a:r>
              <a:rPr lang="en-US" dirty="0" smtClean="0"/>
              <a:t>These stairs have been common since the renaissance period </a:t>
            </a:r>
          </a:p>
          <a:p>
            <a:r>
              <a:rPr lang="en-US" dirty="0" smtClean="0"/>
              <a:t>Concrete is filled in steel grating </a:t>
            </a:r>
          </a:p>
          <a:p>
            <a:r>
              <a:rPr lang="en-US" dirty="0" smtClean="0"/>
              <a:t>These stairs are strong and fire resistance </a:t>
            </a:r>
          </a:p>
          <a:p>
            <a:r>
              <a:rPr lang="en-US" dirty="0" smtClean="0"/>
              <a:t>Most modern buildings today use this kind of stairs </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259" y="4343400"/>
            <a:ext cx="2478741" cy="230841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0" y="4343400"/>
            <a:ext cx="2819400" cy="230841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7400" y="4343400"/>
            <a:ext cx="3048000" cy="2308412"/>
          </a:xfrm>
          <a:prstGeom prst="rect">
            <a:avLst/>
          </a:prstGeom>
        </p:spPr>
      </p:pic>
    </p:spTree>
    <p:extLst>
      <p:ext uri="{BB962C8B-B14F-4D97-AF65-F5344CB8AC3E}">
        <p14:creationId xmlns:p14="http://schemas.microsoft.com/office/powerpoint/2010/main" val="1085735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Metal Stairs above All </a:t>
            </a: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133599"/>
            <a:ext cx="8853054" cy="4706815"/>
          </a:xfrm>
          <a:prstGeom prst="rect">
            <a:avLst/>
          </a:prstGeom>
        </p:spPr>
      </p:pic>
      <p:sp>
        <p:nvSpPr>
          <p:cNvPr id="6" name="Content Placeholder 5"/>
          <p:cNvSpPr>
            <a:spLocks noGrp="1"/>
          </p:cNvSpPr>
          <p:nvPr>
            <p:ph sz="quarter" idx="1"/>
          </p:nvPr>
        </p:nvSpPr>
        <p:spPr>
          <a:xfrm>
            <a:off x="301752" y="1371600"/>
            <a:ext cx="8503920" cy="4727447"/>
          </a:xfrm>
        </p:spPr>
        <p:txBody>
          <a:bodyPr/>
          <a:lstStyle/>
          <a:p>
            <a:r>
              <a:rPr lang="en-US" dirty="0" smtClean="0"/>
              <a:t>Metal stairs have good quality than timber or concrete stairs</a:t>
            </a:r>
            <a:endParaRPr lang="en-GB" dirty="0"/>
          </a:p>
        </p:txBody>
      </p:sp>
    </p:spTree>
    <p:extLst>
      <p:ext uri="{BB962C8B-B14F-4D97-AF65-F5344CB8AC3E}">
        <p14:creationId xmlns:p14="http://schemas.microsoft.com/office/powerpoint/2010/main" val="2161367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Wood stairs may have been the only option in the early days because the other materials were not available</a:t>
            </a:r>
          </a:p>
          <a:p>
            <a:r>
              <a:rPr lang="en-US" dirty="0" smtClean="0"/>
              <a:t>But, today, they are still widely used in stairs construction </a:t>
            </a:r>
          </a:p>
          <a:p>
            <a:r>
              <a:rPr lang="en-US" dirty="0" smtClean="0"/>
              <a:t>Their lightweight appearance makes them more appropriate </a:t>
            </a:r>
          </a:p>
          <a:p>
            <a:r>
              <a:rPr lang="en-US" dirty="0" smtClean="0"/>
              <a:t>Also, they are cheap and takes shorter period to construct</a:t>
            </a:r>
          </a:p>
          <a:p>
            <a:r>
              <a:rPr lang="en-US" dirty="0" smtClean="0"/>
              <a:t>Combined with metal, wood stairs are not only elegant, but cost-effective in construction </a:t>
            </a:r>
            <a:endParaRPr lang="en-GB" dirty="0"/>
          </a:p>
        </p:txBody>
      </p:sp>
    </p:spTree>
    <p:extLst>
      <p:ext uri="{BB962C8B-B14F-4D97-AF65-F5344CB8AC3E}">
        <p14:creationId xmlns:p14="http://schemas.microsoft.com/office/powerpoint/2010/main" val="3549838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References </a:t>
            </a:r>
            <a:endParaRPr lang="en-GB" dirty="0"/>
          </a:p>
        </p:txBody>
      </p:sp>
      <p:sp>
        <p:nvSpPr>
          <p:cNvPr id="3" name="Content Placeholder 2"/>
          <p:cNvSpPr>
            <a:spLocks noGrp="1"/>
          </p:cNvSpPr>
          <p:nvPr>
            <p:ph sz="quarter" idx="1"/>
          </p:nvPr>
        </p:nvSpPr>
        <p:spPr/>
        <p:txBody>
          <a:bodyPr/>
          <a:lstStyle/>
          <a:p>
            <a:r>
              <a:rPr lang="en-US" dirty="0" smtClean="0"/>
              <a:t>Kuiper, K. (2020). “Staircase Architecture</a:t>
            </a:r>
            <a:r>
              <a:rPr lang="en-US" i="1" dirty="0" smtClean="0"/>
              <a:t>.” Encyclopedia Britannica (Online). </a:t>
            </a:r>
            <a:r>
              <a:rPr lang="en-GB" dirty="0"/>
              <a:t>https://www.britannica.com/technology/cellar</a:t>
            </a:r>
            <a:endParaRPr lang="en-US" i="1" dirty="0" smtClean="0"/>
          </a:p>
          <a:p>
            <a:r>
              <a:rPr lang="en-US" i="1" dirty="0" smtClean="0"/>
              <a:t>Stairs History (Online). </a:t>
            </a:r>
            <a:r>
              <a:rPr lang="en-US" dirty="0" smtClean="0"/>
              <a:t>Elevestairs.com. </a:t>
            </a:r>
            <a:r>
              <a:rPr lang="en-GB" dirty="0" smtClean="0"/>
              <a:t>http</a:t>
            </a:r>
            <a:r>
              <a:rPr lang="en-GB" dirty="0"/>
              <a:t>://www.elevestairs.com/stairs-history.php</a:t>
            </a:r>
          </a:p>
        </p:txBody>
      </p:sp>
    </p:spTree>
    <p:extLst>
      <p:ext uri="{BB962C8B-B14F-4D97-AF65-F5344CB8AC3E}">
        <p14:creationId xmlns:p14="http://schemas.microsoft.com/office/powerpoint/2010/main" val="5795171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118</TotalTime>
  <Words>1600</Words>
  <Application>Microsoft Office PowerPoint</Application>
  <PresentationFormat>On-screen Show (4:3)</PresentationFormat>
  <Paragraphs>105</Paragraphs>
  <Slides>14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Georgia</vt:lpstr>
      <vt:lpstr>Wingdings</vt:lpstr>
      <vt:lpstr>Wingdings 2</vt:lpstr>
      <vt:lpstr>Civic</vt:lpstr>
      <vt:lpstr>Stairs History and Kinds </vt:lpstr>
      <vt:lpstr>Introduction </vt:lpstr>
      <vt:lpstr>The First Stairs </vt:lpstr>
      <vt:lpstr>Stone Stairs  </vt:lpstr>
      <vt:lpstr>Stairs in the Second Millennium to Renaissance Period </vt:lpstr>
      <vt:lpstr>Renaissance Period </vt:lpstr>
      <vt:lpstr>Stairs in the Modern Period </vt:lpstr>
      <vt:lpstr>Timber Stairs in the Modern Period </vt:lpstr>
      <vt:lpstr>Metal Stairs</vt:lpstr>
      <vt:lpstr>Metal vs. Wood Staircase</vt:lpstr>
      <vt:lpstr>Metal vs. Concrete Stairs </vt:lpstr>
      <vt:lpstr>Metal Stairs above All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Vinnie</cp:lastModifiedBy>
  <cp:revision>11</cp:revision>
  <dcterms:created xsi:type="dcterms:W3CDTF">2020-04-15T07:43:47Z</dcterms:created>
  <dcterms:modified xsi:type="dcterms:W3CDTF">2020-04-15T11:07:51Z</dcterms:modified>
</cp:coreProperties>
</file>